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91" r:id="rId3"/>
    <p:sldId id="298" r:id="rId4"/>
    <p:sldId id="293" r:id="rId5"/>
    <p:sldId id="292" r:id="rId6"/>
    <p:sldId id="284" r:id="rId7"/>
    <p:sldId id="294" r:id="rId8"/>
    <p:sldId id="265" r:id="rId9"/>
    <p:sldId id="287" r:id="rId10"/>
    <p:sldId id="296" r:id="rId11"/>
    <p:sldId id="297" r:id="rId12"/>
    <p:sldId id="295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50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B3E7B-86AF-49F4-AEBB-95E10FB424BF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F2834A47-2365-4FDD-8EE7-437560683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938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B3E7B-86AF-49F4-AEBB-95E10FB424BF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2834A47-2365-4FDD-8EE7-437560683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543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B3E7B-86AF-49F4-AEBB-95E10FB424BF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2834A47-2365-4FDD-8EE7-43756068307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25026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B3E7B-86AF-49F4-AEBB-95E10FB424BF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2834A47-2365-4FDD-8EE7-437560683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249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B3E7B-86AF-49F4-AEBB-95E10FB424BF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2834A47-2365-4FDD-8EE7-437560683074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96348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B3E7B-86AF-49F4-AEBB-95E10FB424BF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2834A47-2365-4FDD-8EE7-437560683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2706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B3E7B-86AF-49F4-AEBB-95E10FB424BF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34A47-2365-4FDD-8EE7-437560683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8342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B3E7B-86AF-49F4-AEBB-95E10FB424BF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34A47-2365-4FDD-8EE7-437560683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191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B3E7B-86AF-49F4-AEBB-95E10FB424BF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34A47-2365-4FDD-8EE7-437560683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844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B3E7B-86AF-49F4-AEBB-95E10FB424BF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2834A47-2365-4FDD-8EE7-437560683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378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B3E7B-86AF-49F4-AEBB-95E10FB424BF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2834A47-2365-4FDD-8EE7-437560683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337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B3E7B-86AF-49F4-AEBB-95E10FB424BF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2834A47-2365-4FDD-8EE7-437560683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774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B3E7B-86AF-49F4-AEBB-95E10FB424BF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34A47-2365-4FDD-8EE7-437560683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520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B3E7B-86AF-49F4-AEBB-95E10FB424BF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34A47-2365-4FDD-8EE7-437560683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805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B3E7B-86AF-49F4-AEBB-95E10FB424BF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34A47-2365-4FDD-8EE7-437560683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23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B3E7B-86AF-49F4-AEBB-95E10FB424BF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2834A47-2365-4FDD-8EE7-437560683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57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B3E7B-86AF-49F4-AEBB-95E10FB424BF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2834A47-2365-4FDD-8EE7-437560683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763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gVDukA6Ays" TargetMode="External"/><Relationship Id="rId6" Type="http://schemas.openxmlformats.org/officeDocument/2006/relationships/image" Target="../media/image2.png"/><Relationship Id="rId5" Type="http://schemas.openxmlformats.org/officeDocument/2006/relationships/hyperlink" Target="https://youtu.be/wgVDukA6Ays" TargetMode="External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u7h5iI79Ek" TargetMode="External"/><Relationship Id="rId6" Type="http://schemas.openxmlformats.org/officeDocument/2006/relationships/image" Target="../media/image2.png"/><Relationship Id="rId5" Type="http://schemas.openxmlformats.org/officeDocument/2006/relationships/hyperlink" Target="https://youtu.be/cu7h5iI79Ek" TargetMode="Externa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owaagwateralliance.com/nutrient.php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iunOOoFwTE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hyperlink" Target="https://youtu.be/WiunOOoFwTE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Riparian areas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Filtering out excess nutrients.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684" y="6199464"/>
            <a:ext cx="1128704" cy="6585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427" y="6349007"/>
            <a:ext cx="839257" cy="50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040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Riparian Areas Value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684" y="6199464"/>
            <a:ext cx="1128704" cy="658536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589212" y="1726163"/>
            <a:ext cx="8915400" cy="4805266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Hydrology (movement of water)</a:t>
            </a:r>
          </a:p>
          <a:p>
            <a:pPr lvl="1"/>
            <a:r>
              <a:rPr lang="en-US" dirty="0"/>
              <a:t>Ground water is generally nearer to the surface and available for plants. </a:t>
            </a:r>
          </a:p>
          <a:p>
            <a:pPr lvl="1"/>
            <a:r>
              <a:rPr lang="en-US" dirty="0"/>
              <a:t>Fine-textured sediments are able to hold large amounts of water. </a:t>
            </a:r>
          </a:p>
          <a:p>
            <a:pPr lvl="1"/>
            <a:r>
              <a:rPr lang="en-US" dirty="0"/>
              <a:t>Nutrient-rich ecosystem with sedimentation of organic matter and dissolved nutrients in the water.</a:t>
            </a:r>
          </a:p>
          <a:p>
            <a:pPr lvl="1"/>
            <a:r>
              <a:rPr lang="en-US" dirty="0"/>
              <a:t>Periodic flooding allows water to move through soils enhancing the recycling of nutrients and other chemical reactions beneficial to plant growth.</a:t>
            </a:r>
          </a:p>
          <a:p>
            <a:pPr lvl="1"/>
            <a:r>
              <a:rPr lang="en-US" dirty="0"/>
              <a:t>The timing of flooding enhances survivability of organisms, promotes species diversity, and biological productivity.</a:t>
            </a:r>
          </a:p>
          <a:p>
            <a:r>
              <a:rPr lang="en-US" b="1" dirty="0"/>
              <a:t>Base flow (normal water flow in a river or stream)</a:t>
            </a:r>
          </a:p>
          <a:p>
            <a:pPr lvl="1"/>
            <a:r>
              <a:rPr lang="en-US" dirty="0"/>
              <a:t>Alluvial soil, which is sedimentary material deposited by flowing water, is usually deep and stores large amounts of water from rainfall and runoff. </a:t>
            </a:r>
          </a:p>
          <a:p>
            <a:pPr lvl="1"/>
            <a:r>
              <a:rPr lang="en-US" dirty="0"/>
              <a:t>Water flowing in a stream that is due to ground water seepage into the channel is maintained by riparian vegetation that shades the water, keeping it cooler and slowing evaporation.</a:t>
            </a:r>
          </a:p>
          <a:p>
            <a:r>
              <a:rPr lang="en-US" b="1" dirty="0"/>
              <a:t>Nutrient cycling</a:t>
            </a:r>
          </a:p>
          <a:p>
            <a:pPr lvl="1"/>
            <a:r>
              <a:rPr lang="en-US" dirty="0"/>
              <a:t>Nutrients are exposed to mechanisms that may use or change them. </a:t>
            </a:r>
          </a:p>
          <a:p>
            <a:pPr lvl="1"/>
            <a:r>
              <a:rPr lang="en-US" dirty="0"/>
              <a:t>Nitrogen, phosphorus, calcium, magnesium, and potassium, are taken up by shallow-rooted riparian vegetation. </a:t>
            </a:r>
          </a:p>
          <a:p>
            <a:pPr lvl="1"/>
            <a:r>
              <a:rPr lang="en-US" dirty="0"/>
              <a:t>Dissolved nutrients moving with the ground water and those that are leached in the soil may be taken up by deeper-rooted riparian vegetation. </a:t>
            </a:r>
          </a:p>
          <a:p>
            <a:pPr lvl="1"/>
            <a:r>
              <a:rPr lang="en-US" dirty="0"/>
              <a:t>Some nutrients pass through without being detained, and some may be reintroduced into the water column when the vegetation dies and decomposes.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64576"/>
          <a:stretch/>
        </p:blipFill>
        <p:spPr>
          <a:xfrm>
            <a:off x="9399228" y="159067"/>
            <a:ext cx="2602744" cy="19832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427" y="6349007"/>
            <a:ext cx="839257" cy="50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42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Riparian Areas Value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684" y="6199464"/>
            <a:ext cx="1128704" cy="658536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589212" y="1614195"/>
            <a:ext cx="6657425" cy="5038531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Energy transfer</a:t>
            </a:r>
          </a:p>
          <a:p>
            <a:pPr lvl="1"/>
            <a:r>
              <a:rPr lang="en-US" dirty="0"/>
              <a:t>Energy from dead plant matter (litter) is made available to in-stream animal communities to use and those downstream. </a:t>
            </a:r>
          </a:p>
          <a:p>
            <a:r>
              <a:rPr lang="en-US" b="1" dirty="0"/>
              <a:t>Downstream flooding</a:t>
            </a:r>
          </a:p>
          <a:p>
            <a:pPr lvl="1"/>
            <a:r>
              <a:rPr lang="en-US" dirty="0"/>
              <a:t>Reduces downstream flooding. </a:t>
            </a:r>
          </a:p>
          <a:p>
            <a:pPr lvl="1"/>
            <a:r>
              <a:rPr lang="en-US" dirty="0"/>
              <a:t>Plants resist the flow and dissipate the energy.</a:t>
            </a:r>
          </a:p>
          <a:p>
            <a:pPr lvl="1"/>
            <a:r>
              <a:rPr lang="en-US" dirty="0"/>
              <a:t>Increase the time available for water to infiltrate into the soil and be stored for use by plants.</a:t>
            </a:r>
          </a:p>
          <a:p>
            <a:r>
              <a:rPr lang="en-US" b="1" dirty="0"/>
              <a:t>Water quality</a:t>
            </a:r>
          </a:p>
          <a:p>
            <a:pPr lvl="1"/>
            <a:r>
              <a:rPr lang="en-US" dirty="0"/>
              <a:t>Reduced water velocities allow for sediment and organic matter to settle out of water.</a:t>
            </a:r>
          </a:p>
          <a:p>
            <a:r>
              <a:rPr lang="en-US" b="1" dirty="0"/>
              <a:t>Aquatic life</a:t>
            </a:r>
          </a:p>
          <a:p>
            <a:pPr lvl="1"/>
            <a:r>
              <a:rPr lang="en-US" dirty="0"/>
              <a:t>Rooting herbaceous and woody vegetation provide habitat and stabilizes streambanks.</a:t>
            </a:r>
          </a:p>
          <a:p>
            <a:pPr lvl="1"/>
            <a:r>
              <a:rPr lang="en-US" dirty="0"/>
              <a:t>Plants reduce erosion and can create overhanging banks that serve as habitat for fish. </a:t>
            </a:r>
          </a:p>
          <a:p>
            <a:r>
              <a:rPr lang="en-US" b="1" dirty="0"/>
              <a:t>Terrestrial life</a:t>
            </a:r>
          </a:p>
          <a:p>
            <a:pPr lvl="1"/>
            <a:r>
              <a:rPr lang="en-US" dirty="0"/>
              <a:t>Extremely productive and have diverse wildlife. </a:t>
            </a:r>
          </a:p>
          <a:p>
            <a:pPr lvl="1"/>
            <a:r>
              <a:rPr lang="en-US" dirty="0"/>
              <a:t>Provides corridors for migratory wildlife as forested connectors between habitats.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1910" y="1950539"/>
            <a:ext cx="2564950" cy="35909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1795" b="21636"/>
          <a:stretch/>
        </p:blipFill>
        <p:spPr>
          <a:xfrm>
            <a:off x="8717280" y="171764"/>
            <a:ext cx="3299580" cy="16489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427" y="6349007"/>
            <a:ext cx="839257" cy="50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106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Riparian Areas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684" y="6199464"/>
            <a:ext cx="1128704" cy="658536"/>
          </a:xfrm>
          <a:prstGeom prst="rect">
            <a:avLst/>
          </a:prstGeom>
        </p:spPr>
      </p:pic>
      <p:pic>
        <p:nvPicPr>
          <p:cNvPr id="3" name="wgVDukA6Ays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592925" y="1503251"/>
            <a:ext cx="7997320" cy="44984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92925" y="6225361"/>
            <a:ext cx="3789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</a:t>
            </a:r>
            <a:r>
              <a:rPr lang="en-US">
                <a:hlinkClick r:id="rId5"/>
              </a:rPr>
              <a:t>://youtu.be/wgVDukA6Ays</a:t>
            </a:r>
            <a:r>
              <a:rPr lang="en-US"/>
              <a:t>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427" y="6349007"/>
            <a:ext cx="839257" cy="50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303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Constructed Wetland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684" y="6199464"/>
            <a:ext cx="1128704" cy="658536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589212" y="1728439"/>
            <a:ext cx="8915400" cy="482847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Nutrient treatment wetlands – AKA “constructed wetlands” – </a:t>
            </a:r>
          </a:p>
          <a:p>
            <a:r>
              <a:rPr lang="en-US" dirty="0"/>
              <a:t>Edge-of-field practice</a:t>
            </a:r>
          </a:p>
          <a:p>
            <a:r>
              <a:rPr lang="en-US" dirty="0"/>
              <a:t>Designed and installed under the Conservation Reserve Enhancement Program (CREP)</a:t>
            </a:r>
          </a:p>
          <a:p>
            <a:r>
              <a:rPr lang="en-US" dirty="0"/>
              <a:t>CREP wetlands are primarily designed to treat runoff from cropland</a:t>
            </a:r>
          </a:p>
          <a:p>
            <a:r>
              <a:rPr lang="en-US" dirty="0"/>
              <a:t>Shown to improve water quality by reducing nitrate by an average of 52%</a:t>
            </a:r>
          </a:p>
          <a:p>
            <a:r>
              <a:rPr lang="en-US" dirty="0"/>
              <a:t>Provide </a:t>
            </a:r>
          </a:p>
          <a:p>
            <a:pPr lvl="1"/>
            <a:r>
              <a:rPr lang="en-US" dirty="0"/>
              <a:t>wildlife habitat, </a:t>
            </a:r>
          </a:p>
          <a:p>
            <a:pPr lvl="1"/>
            <a:r>
              <a:rPr lang="en-US" dirty="0"/>
              <a:t>recharge groundwater, </a:t>
            </a:r>
          </a:p>
          <a:p>
            <a:pPr lvl="1"/>
            <a:r>
              <a:rPr lang="en-US" dirty="0"/>
              <a:t>reduce flooding downstream by storing runoff</a:t>
            </a:r>
          </a:p>
          <a:p>
            <a:pPr lvl="1"/>
            <a:r>
              <a:rPr lang="en-US" dirty="0"/>
              <a:t>provide recreational opportunities.</a:t>
            </a:r>
          </a:p>
          <a:p>
            <a:r>
              <a:rPr lang="en-US" dirty="0"/>
              <a:t>Soak up water, controlling periods of flood and re-releasing it when necessary. </a:t>
            </a:r>
          </a:p>
          <a:p>
            <a:r>
              <a:rPr lang="en-US" dirty="0"/>
              <a:t>Slow down the flow of water across a landscape, removing contaminants from flowing water</a:t>
            </a:r>
          </a:p>
          <a:p>
            <a:r>
              <a:rPr lang="en-US" dirty="0"/>
              <a:t>Microbes associated with wetland plants efficiently remove nitrates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427" y="6349007"/>
            <a:ext cx="839257" cy="50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444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Nutrient Reduction Strategy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684" y="6199464"/>
            <a:ext cx="1128704" cy="658536"/>
          </a:xfrm>
          <a:prstGeom prst="rect">
            <a:avLst/>
          </a:prstGeom>
        </p:spPr>
      </p:pic>
      <p:pic>
        <p:nvPicPr>
          <p:cNvPr id="5" name="cu7h5iI79Ek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592925" y="1503251"/>
            <a:ext cx="7073589" cy="397889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881118" y="1434913"/>
            <a:ext cx="20154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https://youtu.be/cu7h5iI79Ek</a:t>
            </a:r>
            <a:r>
              <a:rPr lang="en-US" dirty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92925" y="5654351"/>
            <a:ext cx="7073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is the Nutrient Reduction Strategy? </a:t>
            </a:r>
          </a:p>
          <a:p>
            <a:r>
              <a:rPr lang="en-US" dirty="0"/>
              <a:t>What are wetlands and riparian areas? </a:t>
            </a:r>
          </a:p>
          <a:p>
            <a:r>
              <a:rPr lang="en-US" dirty="0"/>
              <a:t>How can they help the Nutrient Reduction Strategy?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427" y="6349007"/>
            <a:ext cx="839257" cy="50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118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Constructed Wetland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684" y="6199464"/>
            <a:ext cx="1128704" cy="658536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33"/>
          <a:stretch/>
        </p:blipFill>
        <p:spPr>
          <a:xfrm>
            <a:off x="2592925" y="1550517"/>
            <a:ext cx="7967280" cy="4473678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427" y="6349007"/>
            <a:ext cx="839257" cy="50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90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Constructed Wetland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684" y="6199464"/>
            <a:ext cx="1128704" cy="658536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589212" y="1593669"/>
            <a:ext cx="8915400" cy="496388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Man-made features that mirror the natural function and benefit of wetlands</a:t>
            </a:r>
          </a:p>
          <a:p>
            <a:pPr lvl="1"/>
            <a:r>
              <a:rPr lang="en-US" dirty="0"/>
              <a:t>Utilize ditch plugs, dams, levees, dikes, and dugouts</a:t>
            </a:r>
          </a:p>
          <a:p>
            <a:pPr lvl="1"/>
            <a:r>
              <a:rPr lang="en-US" dirty="0"/>
              <a:t>Grade or level land with machinery</a:t>
            </a:r>
          </a:p>
          <a:p>
            <a:pPr lvl="1"/>
            <a:r>
              <a:rPr lang="en-US" dirty="0"/>
              <a:t>Plug subsurface drain tile or install water level control structure</a:t>
            </a:r>
          </a:p>
          <a:p>
            <a:pPr lvl="1"/>
            <a:r>
              <a:rPr lang="en-US" dirty="0"/>
              <a:t>Plant native shrubs, trees, grasses</a:t>
            </a:r>
          </a:p>
          <a:p>
            <a:pPr lvl="1"/>
            <a:r>
              <a:rPr lang="en-US" dirty="0"/>
              <a:t>Direct water flow with pipes, chutes, berms, and weirs</a:t>
            </a:r>
          </a:p>
          <a:p>
            <a:r>
              <a:rPr lang="en-US" dirty="0"/>
              <a:t>More than 70 constructed wetlands have been installed in Iowa</a:t>
            </a:r>
          </a:p>
          <a:p>
            <a:r>
              <a:rPr lang="en-US" dirty="0"/>
              <a:t>Estimated that Iowa needs about 7,000 CREP wetlands to fully implement the </a:t>
            </a:r>
            <a:r>
              <a:rPr lang="en-US" u="sng" dirty="0">
                <a:hlinkClick r:id="rId3"/>
              </a:rPr>
              <a:t>Iowa Nutrient Reduction Strategy</a:t>
            </a:r>
            <a:endParaRPr lang="en-US" u="sng" dirty="0"/>
          </a:p>
          <a:p>
            <a:r>
              <a:rPr lang="en-US" dirty="0"/>
              <a:t>Systems typically include a 5 to 10 acre wetland, surrounded by a 30 to 40 acre grass buffer</a:t>
            </a:r>
          </a:p>
          <a:p>
            <a:r>
              <a:rPr lang="en-US" dirty="0"/>
              <a:t>Systems typically handles water from roughly 1,000 acres</a:t>
            </a:r>
          </a:p>
          <a:p>
            <a:r>
              <a:rPr lang="en-US" dirty="0"/>
              <a:t>One CREP wetland provides roughly the same amount of nitrate removal from 1,000 acres as converting 500 acres to permanent grass. 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427" y="6349007"/>
            <a:ext cx="839257" cy="50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10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Wetlands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684" y="6199464"/>
            <a:ext cx="1128704" cy="658536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8840" t="12866" r="28801" b="46862"/>
          <a:stretch/>
        </p:blipFill>
        <p:spPr>
          <a:xfrm>
            <a:off x="2592925" y="1432653"/>
            <a:ext cx="8759016" cy="45107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427" y="6349007"/>
            <a:ext cx="839257" cy="50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759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Vegetation types in wetlands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684" y="6199464"/>
            <a:ext cx="1128704" cy="658536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Emergent – plants that grow mostly out of the water</a:t>
            </a:r>
          </a:p>
          <a:p>
            <a:r>
              <a:rPr lang="en-US" dirty="0"/>
              <a:t>Floating – plants with primary photosynthesizing leaves float on the surface of the water</a:t>
            </a:r>
          </a:p>
          <a:p>
            <a:r>
              <a:rPr lang="en-US" dirty="0"/>
              <a:t>Submerged – plants just below the surface of the water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212" y="3857414"/>
            <a:ext cx="4865947" cy="28709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427" y="6349007"/>
            <a:ext cx="839257" cy="5089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55159" y="6495781"/>
            <a:ext cx="19034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Image credit: Untamed Science</a:t>
            </a:r>
          </a:p>
        </p:txBody>
      </p:sp>
    </p:spTree>
    <p:extLst>
      <p:ext uri="{BB962C8B-B14F-4D97-AF65-F5344CB8AC3E}">
        <p14:creationId xmlns:p14="http://schemas.microsoft.com/office/powerpoint/2010/main" val="58519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Wetlands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684" y="6199464"/>
            <a:ext cx="1128704" cy="65853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92925" y="6344066"/>
            <a:ext cx="3794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hlinkClick r:id="rId4"/>
              </a:rPr>
              <a:t>https://youtu.be/WiunOOoFwTE</a:t>
            </a:r>
            <a:r>
              <a:rPr lang="en-US" u="sng" dirty="0"/>
              <a:t> </a:t>
            </a:r>
            <a:endParaRPr lang="en-US" dirty="0"/>
          </a:p>
        </p:txBody>
      </p:sp>
      <p:pic>
        <p:nvPicPr>
          <p:cNvPr id="4" name="WiunOOoFwTE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592925" y="1552783"/>
            <a:ext cx="7546501" cy="42449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427" y="6349007"/>
            <a:ext cx="839257" cy="50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716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Riparian Areas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684" y="6199464"/>
            <a:ext cx="1128704" cy="658536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Occur along watercourses and water bodies. </a:t>
            </a:r>
          </a:p>
          <a:p>
            <a:pPr lvl="1"/>
            <a:r>
              <a:rPr lang="en-US" dirty="0"/>
              <a:t>flood plains</a:t>
            </a:r>
          </a:p>
          <a:p>
            <a:pPr lvl="1"/>
            <a:r>
              <a:rPr lang="en-US" dirty="0"/>
              <a:t>streambanks and river banks</a:t>
            </a:r>
          </a:p>
          <a:p>
            <a:pPr lvl="1"/>
            <a:r>
              <a:rPr lang="en-US" dirty="0"/>
              <a:t>Adjacent to ditches, canals, ponds, lakes, and reservoirs</a:t>
            </a:r>
          </a:p>
          <a:p>
            <a:r>
              <a:rPr lang="en-US" dirty="0"/>
              <a:t>Different from surrounding lands because of unique soil and vegetation characteristics influenced by the presence of water</a:t>
            </a:r>
          </a:p>
          <a:p>
            <a:r>
              <a:rPr lang="en-US" dirty="0"/>
              <a:t>General indicators of riparian areas include:</a:t>
            </a:r>
          </a:p>
          <a:p>
            <a:pPr lvl="1"/>
            <a:r>
              <a:rPr lang="en-US" b="1" dirty="0"/>
              <a:t>Vegetation: </a:t>
            </a:r>
            <a:r>
              <a:rPr lang="en-US" dirty="0"/>
              <a:t>kinds and amounts of vegetation differ from adjacent upland vegetation because more water is supplied to plants</a:t>
            </a:r>
          </a:p>
          <a:p>
            <a:pPr lvl="1"/>
            <a:r>
              <a:rPr lang="en-US" b="1" dirty="0"/>
              <a:t>Soil: </a:t>
            </a:r>
            <a:r>
              <a:rPr lang="en-US" dirty="0"/>
              <a:t>stratified sediments of varying textures that are subject to intermittent flooding or fluctuating water tables</a:t>
            </a:r>
          </a:p>
          <a:p>
            <a:pPr lvl="1"/>
            <a:r>
              <a:rPr lang="en-US" b="1" dirty="0"/>
              <a:t>Water: </a:t>
            </a:r>
            <a:r>
              <a:rPr lang="en-US" dirty="0"/>
              <a:t>direct influence by water from a watercourse or water body.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0966" y="145146"/>
            <a:ext cx="3926230" cy="28033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427" y="6349007"/>
            <a:ext cx="839257" cy="50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56003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1178</TotalTime>
  <Words>792</Words>
  <Application>Microsoft Office PowerPoint</Application>
  <PresentationFormat>Widescreen</PresentationFormat>
  <Paragraphs>84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Century Gothic</vt:lpstr>
      <vt:lpstr>Wingdings 3</vt:lpstr>
      <vt:lpstr>Wisp</vt:lpstr>
      <vt:lpstr>Riparian areas</vt:lpstr>
      <vt:lpstr>Constructed Wetland</vt:lpstr>
      <vt:lpstr>Nutrient Reduction Strategy</vt:lpstr>
      <vt:lpstr>Constructed Wetland</vt:lpstr>
      <vt:lpstr>Constructed Wetland</vt:lpstr>
      <vt:lpstr>Wetlands</vt:lpstr>
      <vt:lpstr>Vegetation types in wetlands</vt:lpstr>
      <vt:lpstr>Wetlands</vt:lpstr>
      <vt:lpstr>Riparian Areas</vt:lpstr>
      <vt:lpstr>Riparian Areas Value</vt:lpstr>
      <vt:lpstr>Riparian Areas Value</vt:lpstr>
      <vt:lpstr>Riparian Areas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Nitrogen Cycle</dc:title>
  <dc:creator>Will Fett</dc:creator>
  <cp:lastModifiedBy>Will Fett</cp:lastModifiedBy>
  <cp:revision>57</cp:revision>
  <dcterms:created xsi:type="dcterms:W3CDTF">2017-03-15T15:26:13Z</dcterms:created>
  <dcterms:modified xsi:type="dcterms:W3CDTF">2017-05-04T14:41:16Z</dcterms:modified>
</cp:coreProperties>
</file>